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1C26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91695" cy="64008"/>
          </a:xfrm>
          <a:prstGeom prst="rect">
            <a:avLst/>
          </a:prstGeom>
          <a:solidFill>
            <a:srgbClr val="00CC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bt-logo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457200"/>
            <a:ext cx="1253209" cy="3291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274320"/>
            <a:ext cx="9509760" cy="9601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800" b="1">
                <a:solidFill>
                  <a:srgbClr val="FFFFFF"/>
                </a:solidFill>
                <a:latin typeface="Calibri"/>
              </a:rPr>
              <a:t>Vous franchissez le seuil de la générosité du public</a:t>
            </a:r>
          </a:p>
          <a:p>
            <a:pPr algn="l">
              <a:lnSpc>
                <a:spcPct val="100000"/>
              </a:lnSpc>
              <a:spcBef>
                <a:spcPts val="400"/>
              </a:spcBef>
            </a:pPr>
            <a:r>
              <a:rPr sz="1400" b="0">
                <a:solidFill>
                  <a:srgbClr val="AFD6D2"/>
                </a:solidFill>
                <a:latin typeface="Calibri"/>
              </a:rPr>
              <a:t>Appel à la Générosité du Public (AGP) — vos obligations 2025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5486400" cy="1874519"/>
          </a:xfrm>
          <a:prstGeom prst="rect">
            <a:avLst/>
          </a:prstGeom>
          <a:solidFill>
            <a:srgbClr val="E8F5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48640" y="1828800"/>
            <a:ext cx="118872" cy="1874519"/>
          </a:xfrm>
          <a:prstGeom prst="rect">
            <a:avLst/>
          </a:prstGeom>
          <a:solidFill>
            <a:srgbClr val="00CC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96112" y="2011680"/>
            <a:ext cx="4983480" cy="1600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800" b="1">
                <a:solidFill>
                  <a:srgbClr val="0E6E6A"/>
                </a:solidFill>
                <a:latin typeface="Calibri"/>
              </a:rPr>
              <a:t>AGP, késako ?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sz="1300" b="0">
                <a:solidFill>
                  <a:srgbClr val="1C2633"/>
                </a:solidFill>
                <a:latin typeface="Calibri"/>
              </a:rPr>
              <a:t>L'Appel à la Générosité du Public désigne toute sollicitation du public pour collecter des dons : campagnes, Internet et plateformes (HelloAsso), voie publique, mailing.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sz="1250" b="1">
                <a:solidFill>
                  <a:srgbClr val="0E6E6A"/>
                </a:solidFill>
                <a:latin typeface="Calibri"/>
              </a:rPr>
              <a:t>→ Votre collecte en ligne et vos appels aux entreprises constituent un AGP.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1828800"/>
            <a:ext cx="5212080" cy="1874519"/>
          </a:xfrm>
          <a:prstGeom prst="rect">
            <a:avLst/>
          </a:prstGeom>
          <a:solidFill>
            <a:srgbClr val="0A2A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629400" y="1965960"/>
            <a:ext cx="4754880" cy="1783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0">
                <a:solidFill>
                  <a:srgbClr val="AFD6D2"/>
                </a:solidFill>
                <a:latin typeface="Calibri"/>
              </a:rPr>
              <a:t>Ressources de la générosité du public 2025</a:t>
            </a:r>
          </a:p>
          <a:p>
            <a:pPr algn="l">
              <a:lnSpc>
                <a:spcPct val="100000"/>
              </a:lnSpc>
              <a:spcBef>
                <a:spcPts val="200"/>
              </a:spcBef>
            </a:pPr>
            <a:r>
              <a:rPr sz="4000" b="1">
                <a:solidFill>
                  <a:srgbClr val="FFFFFF"/>
                </a:solidFill>
                <a:latin typeface="Calibri"/>
              </a:rPr>
              <a:t>160 253 €</a:t>
            </a:r>
          </a:p>
          <a:p>
            <a:pPr algn="l">
              <a:lnSpc>
                <a:spcPct val="100000"/>
              </a:lnSpc>
              <a:spcBef>
                <a:spcPts val="800"/>
              </a:spcBef>
            </a:pPr>
            <a:r>
              <a:rPr sz="1250" b="0">
                <a:solidFill>
                  <a:srgbClr val="7FE0D9"/>
                </a:solidFill>
                <a:latin typeface="Calibri"/>
              </a:rPr>
              <a:t>Seuil réglementaire : 153 000 €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629400" y="3246120"/>
            <a:ext cx="1554480" cy="384048"/>
          </a:xfrm>
          <a:prstGeom prst="rect">
            <a:avLst/>
          </a:prstGeom>
          <a:solidFill>
            <a:srgbClr val="F2BF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629400" y="3291840"/>
            <a:ext cx="1554480" cy="31089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1C2633"/>
                </a:solidFill>
                <a:latin typeface="Calibri"/>
              </a:rPr>
              <a:t>SEUIL FRANCHI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977639"/>
            <a:ext cx="1106424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8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96112" y="416052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700" b="1">
                <a:solidFill>
                  <a:srgbClr val="0E6E6A"/>
                </a:solidFill>
                <a:latin typeface="Calibri"/>
              </a:rPr>
              <a:t>Pourquoi cela vous concerne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6112" y="4681728"/>
            <a:ext cx="105156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>
                <a:solidFill>
                  <a:srgbClr val="1C2633"/>
                </a:solidFill>
                <a:latin typeface="Calibri"/>
              </a:rPr>
              <a:t>Au-delà de 153 000 € de ressources issues de la générosité du public, l'association entre dans un régime renforcé de transparence : de nouvelles obligations comptables, de contrôle et de publication s'imposent dès l'exercice 2025. Elles sont détaillées dans la diapositive suivante.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112" y="5577840"/>
            <a:ext cx="2468880" cy="329184"/>
          </a:xfrm>
          <a:prstGeom prst="rect">
            <a:avLst/>
          </a:prstGeom>
          <a:solidFill>
            <a:srgbClr val="E8F5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96112" y="5614416"/>
            <a:ext cx="246888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0E6E6A"/>
                </a:solidFill>
                <a:latin typeface="Calibri"/>
              </a:rPr>
              <a:t>Déclaration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566160" y="5577840"/>
            <a:ext cx="2468880" cy="329184"/>
          </a:xfrm>
          <a:prstGeom prst="rect">
            <a:avLst/>
          </a:prstGeom>
          <a:solidFill>
            <a:srgbClr val="E8F5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566160" y="5614416"/>
            <a:ext cx="246888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0E6E6A"/>
                </a:solidFill>
                <a:latin typeface="Calibri"/>
              </a:rPr>
              <a:t>Comptes annuels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36208" y="5577840"/>
            <a:ext cx="2468880" cy="329184"/>
          </a:xfrm>
          <a:prstGeom prst="rect">
            <a:avLst/>
          </a:prstGeom>
          <a:solidFill>
            <a:srgbClr val="E8F5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236208" y="5614416"/>
            <a:ext cx="246888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0E6E6A"/>
                </a:solidFill>
                <a:latin typeface="Calibri"/>
              </a:rPr>
              <a:t>Commissaire aux comptes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906256" y="5577840"/>
            <a:ext cx="2468880" cy="329184"/>
          </a:xfrm>
          <a:prstGeom prst="rect">
            <a:avLst/>
          </a:prstGeom>
          <a:solidFill>
            <a:srgbClr val="E8F5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906256" y="5614416"/>
            <a:ext cx="246888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0E6E6A"/>
                </a:solidFill>
                <a:latin typeface="Calibri"/>
              </a:rPr>
              <a:t>Publication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5F6B72"/>
                </a:solidFill>
                <a:latin typeface="Calibri"/>
              </a:rPr>
              <a:t>Baker Tilly · Pôle ESS — support de restitution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63840" y="6473952"/>
            <a:ext cx="384048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>
                <a:solidFill>
                  <a:srgbClr val="5F6B72"/>
                </a:solidFill>
                <a:latin typeface="Calibri"/>
              </a:rPr>
              <a:t>Sources : loi 91-772 · décret 2019-504 · ANC 2018-06 · C. com. L.612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1C26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91695" cy="64008"/>
          </a:xfrm>
          <a:prstGeom prst="rect">
            <a:avLst/>
          </a:prstGeom>
          <a:solidFill>
            <a:srgbClr val="00CC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bt-logo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457200"/>
            <a:ext cx="1253209" cy="3291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274320"/>
            <a:ext cx="9509760" cy="9601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800" b="1">
                <a:solidFill>
                  <a:srgbClr val="FFFFFF"/>
                </a:solidFill>
                <a:latin typeface="Calibri"/>
              </a:rPr>
              <a:t>Vos 5 obligations — et le plan d'action</a:t>
            </a:r>
          </a:p>
          <a:p>
            <a:pPr algn="l">
              <a:lnSpc>
                <a:spcPct val="100000"/>
              </a:lnSpc>
              <a:spcBef>
                <a:spcPts val="400"/>
              </a:spcBef>
            </a:pPr>
            <a:r>
              <a:rPr sz="1400" b="0">
                <a:solidFill>
                  <a:srgbClr val="AFD6D2"/>
                </a:solidFill>
                <a:latin typeface="Calibri"/>
              </a:rPr>
              <a:t>Dépassement du seuil de 153 000 € · exercice 2025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1755648"/>
            <a:ext cx="2157984" cy="2286000"/>
          </a:xfrm>
          <a:prstGeom prst="rect">
            <a:avLst/>
          </a:prstGeom>
          <a:solidFill>
            <a:srgbClr val="E8F5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02920" y="1755648"/>
            <a:ext cx="2157984" cy="548640"/>
          </a:xfrm>
          <a:prstGeom prst="rect">
            <a:avLst/>
          </a:prstGeom>
          <a:solidFill>
            <a:srgbClr val="1C26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810512"/>
            <a:ext cx="2157984" cy="43891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b="1">
                <a:solidFill>
                  <a:srgbClr val="00CCC2"/>
                </a:solidFill>
                <a:latin typeface="Calibri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" y="2414015"/>
            <a:ext cx="1901952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1">
                <a:solidFill>
                  <a:srgbClr val="0E6E6A"/>
                </a:solidFill>
                <a:latin typeface="Calibri"/>
              </a:rPr>
              <a:t>Déclaration en préfecture</a:t>
            </a:r>
          </a:p>
          <a:p>
            <a:pPr algn="l">
              <a:lnSpc>
                <a:spcPct val="105000"/>
              </a:lnSpc>
              <a:spcBef>
                <a:spcPts val="500"/>
              </a:spcBef>
            </a:pPr>
            <a:r>
              <a:rPr sz="1100" b="0">
                <a:solidFill>
                  <a:srgbClr val="1C2633"/>
                </a:solidFill>
                <a:latin typeface="Calibri"/>
              </a:rPr>
              <a:t>Déclaration préalable de l'AGP</a:t>
            </a:r>
          </a:p>
          <a:p>
            <a:pPr algn="l">
              <a:lnSpc>
                <a:spcPct val="105000"/>
              </a:lnSpc>
              <a:spcBef>
                <a:spcPts val="700"/>
              </a:spcBef>
            </a:pPr>
            <a:r>
              <a:rPr sz="950" b="0">
                <a:solidFill>
                  <a:srgbClr val="5F6B72"/>
                </a:solidFill>
                <a:latin typeface="Calibri"/>
              </a:rPr>
              <a:t>loi 91-772, art. 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70632" y="1755648"/>
            <a:ext cx="2157984" cy="2286000"/>
          </a:xfrm>
          <a:prstGeom prst="rect">
            <a:avLst/>
          </a:prstGeom>
          <a:solidFill>
            <a:srgbClr val="E8F5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770632" y="1755648"/>
            <a:ext cx="2157984" cy="548640"/>
          </a:xfrm>
          <a:prstGeom prst="rect">
            <a:avLst/>
          </a:prstGeom>
          <a:solidFill>
            <a:srgbClr val="1C26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770632" y="1810512"/>
            <a:ext cx="2157984" cy="43891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b="1">
                <a:solidFill>
                  <a:srgbClr val="00CCC2"/>
                </a:solidFill>
                <a:latin typeface="Calibri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98648" y="2414015"/>
            <a:ext cx="1901952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1">
                <a:solidFill>
                  <a:srgbClr val="0E6E6A"/>
                </a:solidFill>
                <a:latin typeface="Calibri"/>
              </a:rPr>
              <a:t>Comptes annuels</a:t>
            </a:r>
          </a:p>
          <a:p>
            <a:pPr algn="l">
              <a:lnSpc>
                <a:spcPct val="105000"/>
              </a:lnSpc>
              <a:spcBef>
                <a:spcPts val="500"/>
              </a:spcBef>
            </a:pPr>
            <a:r>
              <a:rPr sz="1100" b="0">
                <a:solidFill>
                  <a:srgbClr val="1C2633"/>
                </a:solidFill>
                <a:latin typeface="Calibri"/>
              </a:rPr>
              <a:t>Bilan + compte de résultat + annexe</a:t>
            </a:r>
          </a:p>
          <a:p>
            <a:pPr algn="l">
              <a:lnSpc>
                <a:spcPct val="105000"/>
              </a:lnSpc>
              <a:spcBef>
                <a:spcPts val="700"/>
              </a:spcBef>
            </a:pPr>
            <a:r>
              <a:rPr sz="950" b="0">
                <a:solidFill>
                  <a:srgbClr val="5F6B72"/>
                </a:solidFill>
                <a:latin typeface="Calibri"/>
              </a:rPr>
              <a:t>règlement ANC 2018-06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38344" y="1755648"/>
            <a:ext cx="2157984" cy="2286000"/>
          </a:xfrm>
          <a:prstGeom prst="rect">
            <a:avLst/>
          </a:prstGeom>
          <a:solidFill>
            <a:srgbClr val="E8F5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038344" y="1755648"/>
            <a:ext cx="2157984" cy="548640"/>
          </a:xfrm>
          <a:prstGeom prst="rect">
            <a:avLst/>
          </a:prstGeom>
          <a:solidFill>
            <a:srgbClr val="1C26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38344" y="1810512"/>
            <a:ext cx="2157984" cy="43891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b="1">
                <a:solidFill>
                  <a:srgbClr val="00CCC2"/>
                </a:solidFill>
                <a:latin typeface="Calibri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66359" y="2414015"/>
            <a:ext cx="1901952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1">
                <a:solidFill>
                  <a:srgbClr val="0E6E6A"/>
                </a:solidFill>
                <a:latin typeface="Calibri"/>
              </a:rPr>
              <a:t>Commissaire aux comptes</a:t>
            </a:r>
          </a:p>
          <a:p>
            <a:pPr algn="l">
              <a:lnSpc>
                <a:spcPct val="105000"/>
              </a:lnSpc>
              <a:spcBef>
                <a:spcPts val="500"/>
              </a:spcBef>
            </a:pPr>
            <a:r>
              <a:rPr sz="1100" b="0">
                <a:solidFill>
                  <a:srgbClr val="1C2633"/>
                </a:solidFill>
                <a:latin typeface="Calibri"/>
              </a:rPr>
              <a:t>Nomination obligatoire (mandat 6 ans)</a:t>
            </a:r>
          </a:p>
          <a:p>
            <a:pPr algn="l">
              <a:lnSpc>
                <a:spcPct val="105000"/>
              </a:lnSpc>
              <a:spcBef>
                <a:spcPts val="700"/>
              </a:spcBef>
            </a:pPr>
            <a:r>
              <a:rPr sz="950" b="0">
                <a:solidFill>
                  <a:srgbClr val="5F6B72"/>
                </a:solidFill>
                <a:latin typeface="Calibri"/>
              </a:rPr>
              <a:t>art. L.612-1 C. com.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06055" y="1755648"/>
            <a:ext cx="2157984" cy="2286000"/>
          </a:xfrm>
          <a:prstGeom prst="rect">
            <a:avLst/>
          </a:prstGeom>
          <a:solidFill>
            <a:srgbClr val="E8F5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306055" y="1755648"/>
            <a:ext cx="2157984" cy="548640"/>
          </a:xfrm>
          <a:prstGeom prst="rect">
            <a:avLst/>
          </a:prstGeom>
          <a:solidFill>
            <a:srgbClr val="1C26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06055" y="1810512"/>
            <a:ext cx="2157984" cy="43891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b="1">
                <a:solidFill>
                  <a:srgbClr val="00CCC2"/>
                </a:solidFill>
                <a:latin typeface="Calibri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34071" y="2414015"/>
            <a:ext cx="1901952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1">
                <a:solidFill>
                  <a:srgbClr val="0E6E6A"/>
                </a:solidFill>
                <a:latin typeface="Calibri"/>
              </a:rPr>
              <a:t>Compte d'emploi (CER)</a:t>
            </a:r>
          </a:p>
          <a:p>
            <a:pPr algn="l">
              <a:lnSpc>
                <a:spcPct val="105000"/>
              </a:lnSpc>
              <a:spcBef>
                <a:spcPts val="500"/>
              </a:spcBef>
            </a:pPr>
            <a:r>
              <a:rPr sz="1100" b="0">
                <a:solidFill>
                  <a:srgbClr val="1C2633"/>
                </a:solidFill>
                <a:latin typeface="Calibri"/>
              </a:rPr>
              <a:t>+ compte de résultat par origine/destination</a:t>
            </a:r>
          </a:p>
          <a:p>
            <a:pPr algn="l">
              <a:lnSpc>
                <a:spcPct val="105000"/>
              </a:lnSpc>
              <a:spcBef>
                <a:spcPts val="700"/>
              </a:spcBef>
            </a:pPr>
            <a:r>
              <a:rPr sz="950" b="0">
                <a:solidFill>
                  <a:srgbClr val="5F6B72"/>
                </a:solidFill>
                <a:latin typeface="Calibri"/>
              </a:rPr>
              <a:t>loi 91-772, art. 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573768" y="1755648"/>
            <a:ext cx="2157984" cy="2286000"/>
          </a:xfrm>
          <a:prstGeom prst="rect">
            <a:avLst/>
          </a:prstGeom>
          <a:solidFill>
            <a:srgbClr val="E8F5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573768" y="1755648"/>
            <a:ext cx="2157984" cy="548640"/>
          </a:xfrm>
          <a:prstGeom prst="rect">
            <a:avLst/>
          </a:prstGeom>
          <a:solidFill>
            <a:srgbClr val="1C26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573768" y="1810512"/>
            <a:ext cx="2157984" cy="43891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b="1">
                <a:solidFill>
                  <a:srgbClr val="00CCC2"/>
                </a:solidFill>
                <a:latin typeface="Calibri"/>
              </a:rPr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01784" y="2414015"/>
            <a:ext cx="1901952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1">
                <a:solidFill>
                  <a:srgbClr val="0E6E6A"/>
                </a:solidFill>
                <a:latin typeface="Calibri"/>
              </a:rPr>
              <a:t>Publication au JOAFE</a:t>
            </a:r>
          </a:p>
          <a:p>
            <a:pPr algn="l">
              <a:lnSpc>
                <a:spcPct val="105000"/>
              </a:lnSpc>
              <a:spcBef>
                <a:spcPts val="500"/>
              </a:spcBef>
            </a:pPr>
            <a:r>
              <a:rPr sz="1100" b="0">
                <a:solidFill>
                  <a:srgbClr val="1C2633"/>
                </a:solidFill>
                <a:latin typeface="Calibri"/>
              </a:rPr>
              <a:t>Comptes + rapport du CAC, sous 3 mois</a:t>
            </a:r>
          </a:p>
          <a:p>
            <a:pPr algn="l">
              <a:lnSpc>
                <a:spcPct val="105000"/>
              </a:lnSpc>
              <a:spcBef>
                <a:spcPts val="700"/>
              </a:spcBef>
            </a:pPr>
            <a:r>
              <a:rPr sz="950" b="0">
                <a:solidFill>
                  <a:srgbClr val="5F6B72"/>
                </a:solidFill>
                <a:latin typeface="Calibri"/>
              </a:rPr>
              <a:t>décret 2009-540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02920" y="4315968"/>
            <a:ext cx="758952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E8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77240" y="4443984"/>
            <a:ext cx="71323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>
                <a:solidFill>
                  <a:srgbClr val="0E6E6A"/>
                </a:solidFill>
                <a:latin typeface="Calibri"/>
              </a:rPr>
              <a:t>Plan d'action</a:t>
            </a:r>
          </a:p>
        </p:txBody>
      </p:sp>
      <p:sp>
        <p:nvSpPr>
          <p:cNvPr id="29" name="Oval 28"/>
          <p:cNvSpPr/>
          <p:nvPr/>
        </p:nvSpPr>
        <p:spPr>
          <a:xfrm>
            <a:off x="777240" y="4882896"/>
            <a:ext cx="137160" cy="137160"/>
          </a:xfrm>
          <a:prstGeom prst="ellipse">
            <a:avLst/>
          </a:prstGeom>
          <a:solidFill>
            <a:srgbClr val="00CC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33271" y="4809744"/>
            <a:ext cx="69494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0E6E6A"/>
                </a:solidFill>
                <a:latin typeface="Calibri"/>
              </a:rPr>
              <a:t>Avant la clôture : </a:t>
            </a:r>
          </a:p>
          <a:p>
            <a:pPr algn="l">
              <a:lnSpc>
                <a:spcPct val="100000"/>
              </a:lnSpc>
            </a:pPr>
            <a:r>
              <a:rPr sz="1200" b="0">
                <a:solidFill>
                  <a:srgbClr val="1C2633"/>
                </a:solidFill>
                <a:latin typeface="Calibri"/>
              </a:rPr>
              <a:t>Désigner le CAC · préparer comptes annuels + CER/CROD + annexe</a:t>
            </a:r>
          </a:p>
        </p:txBody>
      </p:sp>
      <p:sp>
        <p:nvSpPr>
          <p:cNvPr id="31" name="Oval 30"/>
          <p:cNvSpPr/>
          <p:nvPr/>
        </p:nvSpPr>
        <p:spPr>
          <a:xfrm>
            <a:off x="777240" y="5303520"/>
            <a:ext cx="137160" cy="137160"/>
          </a:xfrm>
          <a:prstGeom prst="ellipse">
            <a:avLst/>
          </a:prstGeom>
          <a:solidFill>
            <a:srgbClr val="00CC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033271" y="5230368"/>
            <a:ext cx="69494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0E6E6A"/>
                </a:solidFill>
                <a:latin typeface="Calibri"/>
              </a:rPr>
              <a:t>Dans les semaines : </a:t>
            </a:r>
          </a:p>
          <a:p>
            <a:pPr algn="l">
              <a:lnSpc>
                <a:spcPct val="100000"/>
              </a:lnSpc>
            </a:pPr>
            <a:r>
              <a:rPr sz="1200" b="0">
                <a:solidFill>
                  <a:srgbClr val="1C2633"/>
                </a:solidFill>
                <a:latin typeface="Calibri"/>
              </a:rPr>
              <a:t>Déclaration préfecture · déclaration des dons (art. 222 bis)</a:t>
            </a:r>
          </a:p>
        </p:txBody>
      </p:sp>
      <p:sp>
        <p:nvSpPr>
          <p:cNvPr id="33" name="Oval 32"/>
          <p:cNvSpPr/>
          <p:nvPr/>
        </p:nvSpPr>
        <p:spPr>
          <a:xfrm>
            <a:off x="777240" y="5724144"/>
            <a:ext cx="137160" cy="137160"/>
          </a:xfrm>
          <a:prstGeom prst="ellipse">
            <a:avLst/>
          </a:prstGeom>
          <a:solidFill>
            <a:srgbClr val="00CC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033271" y="5650992"/>
            <a:ext cx="694944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0E6E6A"/>
                </a:solidFill>
                <a:latin typeface="Calibri"/>
              </a:rPr>
              <a:t>Après l'AG : </a:t>
            </a:r>
          </a:p>
          <a:p>
            <a:pPr algn="l">
              <a:lnSpc>
                <a:spcPct val="100000"/>
              </a:lnSpc>
            </a:pPr>
            <a:r>
              <a:rPr sz="1200" b="0">
                <a:solidFill>
                  <a:srgbClr val="1C2633"/>
                </a:solidFill>
                <a:latin typeface="Calibri"/>
              </a:rPr>
              <a:t>Publication des comptes + rapport CAC au JOAFE (3 mois)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275320" y="4315968"/>
            <a:ext cx="3429000" cy="1828800"/>
          </a:xfrm>
          <a:prstGeom prst="rect">
            <a:avLst/>
          </a:prstGeom>
          <a:solidFill>
            <a:srgbClr val="FBE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8275320" y="4315968"/>
            <a:ext cx="118872" cy="1828800"/>
          </a:xfrm>
          <a:prstGeom prst="rect">
            <a:avLst/>
          </a:prstGeom>
          <a:solidFill>
            <a:srgbClr val="C24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40496" y="4480560"/>
            <a:ext cx="3035808" cy="1600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1">
                <a:solidFill>
                  <a:srgbClr val="C24A3D"/>
                </a:solidFill>
                <a:latin typeface="Calibri"/>
              </a:rPr>
              <a:t>En cas d'oubli</a:t>
            </a:r>
          </a:p>
          <a:p>
            <a:pPr algn="l">
              <a:lnSpc>
                <a:spcPct val="110000"/>
              </a:lnSpc>
              <a:spcBef>
                <a:spcPts val="500"/>
              </a:spcBef>
            </a:pPr>
            <a:r>
              <a:rPr sz="1150" b="0">
                <a:solidFill>
                  <a:srgbClr val="1C2633"/>
                </a:solidFill>
                <a:latin typeface="Calibri"/>
              </a:rPr>
              <a:t>Sanctions, refus de la déduction côté donateurs, perte de crédibilité auprès des financeurs (entreprises, fonds de dotation).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5F6B72"/>
                </a:solidFill>
                <a:latin typeface="Calibri"/>
              </a:rPr>
              <a:t>Baker Tilly · Pôle ESS — support de restitution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863840" y="6473952"/>
            <a:ext cx="384048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800" b="0">
                <a:solidFill>
                  <a:srgbClr val="5F6B72"/>
                </a:solidFill>
                <a:latin typeface="Calibri"/>
              </a:rPr>
              <a:t>Sources : loi 91-772 · décret 2019-504 · ANC 2018-06 · C. com. L.612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